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02B"/>
    <a:srgbClr val="5FC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4"/>
    <p:restoredTop sz="94676"/>
  </p:normalViewPr>
  <p:slideViewPr>
    <p:cSldViewPr snapToGrid="0" snapToObjects="1">
      <p:cViewPr varScale="1">
        <p:scale>
          <a:sx n="73" d="100"/>
          <a:sy n="73" d="100"/>
        </p:scale>
        <p:origin x="19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BF4B9-80FA-A74D-9095-7A2E58A4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45EE4-AABB-384A-80B5-F8921A7A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9CEA4-9A62-1642-821B-266FD05F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33E86-3885-5C4D-A017-7E874A3E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81C7B-EC6E-3548-8874-A9D21196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1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5761A-C0FF-FD4E-84FE-1AD2629E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305C8-DE6E-E543-BB09-A8D43539C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6AACA-89FD-3445-A03F-AFE59CD9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D06B9-728A-1147-ABDE-7DD34FC9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E7858-6E47-D443-9918-0F985844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61F923-A4A4-124C-B528-5329AEE89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36C72-F1A7-1743-9081-C8FDC6C42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651C5-7F2B-7A41-B4BD-2FFA3C48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735B6-5D67-6E40-B3BB-DE38E70E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7BBB9-578E-644D-8D04-2EF94A8D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8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1EE3-D08F-EA4C-B1B0-B20ABACF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1CA4-4173-9C4A-935D-73B63FA92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08819-94A8-194E-B828-99DC9C65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28EAA-796C-D944-A546-5EB3BC2B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BA34E-349A-6348-8285-E59EBBAD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C199-DE4F-F449-BE9E-838B64BD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E5A2B-13F6-D848-BC81-0FB427172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37160-4A63-894E-8E0E-D51615AE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8FD56-36DD-D540-A9B5-79E5A093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713B7-500A-9047-A2B9-FDCA4F3A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1F78-09EC-BD43-BAB2-0FA07A18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4EC3B-4D01-2A4B-8B70-B109A9784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29379-A156-654B-9C18-413AF37B5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F3893-8817-B94D-8CCC-5BB66AA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8C5B5-E6CB-7246-925B-A484EDA1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670BE-D82E-A643-9725-3B8FF8F6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00A7-8D7E-9441-914D-7DE5BA61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09435-5445-434C-A708-BE4854E2A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8E210-0ABA-BC44-8A95-860720A63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0BA98B-B93E-C544-95D1-22BD20053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AA221-C491-F141-BE50-137723D3B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56004-78F7-C744-94C4-FE0537DD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2FE21-E039-144F-8AE6-3061B77C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D3654-6CA3-9947-B2A0-065EEA40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43339-A597-6748-8860-4ADEEB835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8FD6-6DF9-9D49-8C26-06BD4354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ABC0D-83A1-E14B-93EA-E69F2A33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9FEE8-8CDE-F948-806E-EE29DF61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E3461-B106-1146-A38C-C3FD071D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A8059-5273-A745-8670-DE873AFB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3C4BA-99B7-984E-A4B0-A4795A80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D0D2-7688-3945-B003-E67C45A1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46FF3-0B43-DA44-88C8-ACF5A4F3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50BB3-CFAB-374F-A733-1F3C54998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EADFC-CA6B-4A49-A4DF-353E673C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FB792-3ACC-C347-9C8B-8C3121E9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F4DBF-9EDF-3F4D-BD4F-3E6F7359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BFD5-96CB-4243-B106-5E1956E1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66994A-3F83-3544-B925-478112E2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A694B-C4F7-0D4B-8273-1A0C5CD89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66930-1E7C-8844-898E-D318F42B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091D9-D168-9B4E-9ED5-FAF6A897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5318F-7202-0A4A-ABF9-C474106F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EC159B-66FE-5A43-A292-64EB7725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D9C28-B6A3-3A44-988D-1C6C541F1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10ECF-404D-F641-89E8-9EAA7C3E4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B1FD-F423-A545-9770-9EE757245D0F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DEB8-04D3-D149-A805-189D9C9F7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CF8D0-A105-0946-A546-496CD6F2C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A8A6-C954-4B40-B22D-8CC79A98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70FF-BFAD-7249-A9A1-B9FEC4F4D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What are the types of gender inequality?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E6ADD1-3A55-604C-BE61-5A8A2FA2D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350" y="3783198"/>
            <a:ext cx="25273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0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How many girls around the world are completely missing out on school?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150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1,150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130 million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190 million </a:t>
            </a:r>
          </a:p>
          <a:p>
            <a:pPr marL="457200" lvl="1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pPr lvl="1"/>
            <a:r>
              <a:rPr lang="en-GB" sz="1800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Why is going to school important? </a:t>
            </a:r>
            <a:endParaRPr lang="en-GB" dirty="0">
              <a:solidFill>
                <a:srgbClr val="5FC3E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3C3F1F-66BF-F741-A3D7-A9520C9D7D12}"/>
              </a:ext>
            </a:extLst>
          </p:cNvPr>
          <p:cNvSpPr/>
          <p:nvPr/>
        </p:nvSpPr>
        <p:spPr>
          <a:xfrm>
            <a:off x="1532531" y="3856057"/>
            <a:ext cx="1841290" cy="593767"/>
          </a:xfrm>
          <a:prstGeom prst="ellipse">
            <a:avLst/>
          </a:prstGeom>
          <a:noFill/>
          <a:ln w="22225"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5D3CE31-382A-8249-A4F3-4CC95AACE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What percentage of the average man’s salary does the average women get?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68%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83%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92%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100% (they get the same average salary) </a:t>
            </a:r>
          </a:p>
          <a:p>
            <a:pPr lvl="1"/>
            <a:endParaRPr lang="en-GB" dirty="0">
              <a:latin typeface="Arial Rounded MT Bold" panose="020F0704030504030204" pitchFamily="34" charset="77"/>
            </a:endParaRPr>
          </a:p>
          <a:p>
            <a:pPr lvl="1"/>
            <a:endParaRPr lang="en-GB" sz="1800" dirty="0">
              <a:latin typeface="Arial Rounded MT Bold" panose="020F0704030504030204" pitchFamily="34" charset="77"/>
            </a:endParaRPr>
          </a:p>
          <a:p>
            <a:pPr lvl="1"/>
            <a:r>
              <a:rPr lang="en-GB" sz="1800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Should women be paid the same? </a:t>
            </a:r>
          </a:p>
          <a:p>
            <a:pPr lvl="1"/>
            <a:r>
              <a:rPr lang="en-GB" sz="1800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Do men and women have the same skills and abilities? </a:t>
            </a:r>
          </a:p>
          <a:p>
            <a:pPr lvl="1"/>
            <a:r>
              <a:rPr lang="en-GB" sz="1800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How would you feel if you earnt more or less just because you were a man or woman? </a:t>
            </a:r>
          </a:p>
          <a:p>
            <a:pPr marL="0" indent="0">
              <a:buNone/>
            </a:pPr>
            <a:endParaRPr lang="en-GB" dirty="0">
              <a:solidFill>
                <a:srgbClr val="5FC3E0"/>
              </a:solidFill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B76A1F-7F6F-0C4A-87FD-0ADBAB19CAD8}"/>
              </a:ext>
            </a:extLst>
          </p:cNvPr>
          <p:cNvSpPr/>
          <p:nvPr/>
        </p:nvSpPr>
        <p:spPr>
          <a:xfrm>
            <a:off x="1259316" y="3429000"/>
            <a:ext cx="1140031" cy="296883"/>
          </a:xfrm>
          <a:prstGeom prst="ellipse">
            <a:avLst/>
          </a:prstGeom>
          <a:noFill/>
          <a:ln w="22225"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795BD9AF-7124-B747-971C-F9CCEDB71D4B}"/>
              </a:ext>
            </a:extLst>
          </p:cNvPr>
          <p:cNvSpPr/>
          <p:nvPr/>
        </p:nvSpPr>
        <p:spPr>
          <a:xfrm>
            <a:off x="7807569" y="2708317"/>
            <a:ext cx="4265369" cy="2628900"/>
          </a:xfrm>
          <a:prstGeom prst="irregularSeal2">
            <a:avLst/>
          </a:prstGeom>
          <a:solidFill>
            <a:srgbClr val="F0402B">
              <a:alpha val="35000"/>
            </a:srgbClr>
          </a:solidFill>
          <a:ln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every £1 a man earns, a women earn 83p.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58130A6-5694-FC4E-BB64-04CE87B9F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7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What percentage of Heads of State/Government around the world are women?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0% (there are no women Head of State/Government)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12.5%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50%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100% (all Heads of State/Government are women) </a:t>
            </a:r>
          </a:p>
          <a:p>
            <a:pPr lvl="1"/>
            <a:endParaRPr lang="en-GB" dirty="0">
              <a:latin typeface="Arial Rounded MT Bold" panose="020F0704030504030204" pitchFamily="34" charset="77"/>
            </a:endParaRPr>
          </a:p>
          <a:p>
            <a:pPr lvl="1"/>
            <a:r>
              <a:rPr lang="en-GB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Why do we need women Heads of State/Government? 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A1B8009-E385-5447-A0E5-FCD335513434}"/>
              </a:ext>
            </a:extLst>
          </p:cNvPr>
          <p:cNvSpPr/>
          <p:nvPr/>
        </p:nvSpPr>
        <p:spPr>
          <a:xfrm>
            <a:off x="1365022" y="3429000"/>
            <a:ext cx="1140031" cy="593767"/>
          </a:xfrm>
          <a:prstGeom prst="ellipse">
            <a:avLst/>
          </a:prstGeom>
          <a:noFill/>
          <a:ln w="22225"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7238EBE8-1686-A048-A978-329435A84450}"/>
              </a:ext>
            </a:extLst>
          </p:cNvPr>
          <p:cNvSpPr/>
          <p:nvPr/>
        </p:nvSpPr>
        <p:spPr>
          <a:xfrm>
            <a:off x="8939052" y="2475185"/>
            <a:ext cx="3221416" cy="3158510"/>
          </a:xfrm>
          <a:prstGeom prst="irregularSeal2">
            <a:avLst/>
          </a:prstGeom>
          <a:solidFill>
            <a:srgbClr val="F0402B">
              <a:alpha val="35000"/>
            </a:srgbClr>
          </a:solidFill>
          <a:ln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 than 2 in 10 Heads of State/</a:t>
            </a:r>
          </a:p>
          <a:p>
            <a:pPr algn="ctr"/>
            <a:r>
              <a:rPr lang="en-US" dirty="0"/>
              <a:t>Government are women!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324CC67-C9D7-894D-A350-82D7A79E5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D281-C846-6547-AE44-812D0224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Circle the right answer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90F70-3260-E04D-BD04-E4EFC6F8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r>
              <a:rPr lang="en-GB" dirty="0">
                <a:latin typeface="Arial Rounded MT Bold" panose="020F0704030504030204" pitchFamily="34" charset="77"/>
              </a:rPr>
              <a:t>What percentage of hungry people around the world are women?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40% 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50%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60%</a:t>
            </a:r>
          </a:p>
          <a:p>
            <a:pPr lvl="1"/>
            <a:r>
              <a:rPr lang="en-GB" dirty="0">
                <a:latin typeface="Arial Rounded MT Bold" panose="020F0704030504030204" pitchFamily="34" charset="77"/>
              </a:rPr>
              <a:t>70%</a:t>
            </a:r>
          </a:p>
          <a:p>
            <a:pPr lvl="1"/>
            <a:endParaRPr lang="en-GB" dirty="0">
              <a:latin typeface="Arial Rounded MT Bold" panose="020F0704030504030204" pitchFamily="34" charset="77"/>
            </a:endParaRPr>
          </a:p>
          <a:p>
            <a:pPr lvl="1"/>
            <a:r>
              <a:rPr lang="en-GB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Why should women go hungry instead of men? </a:t>
            </a:r>
          </a:p>
          <a:p>
            <a:pPr lvl="1"/>
            <a:r>
              <a:rPr lang="en-GB" dirty="0">
                <a:solidFill>
                  <a:srgbClr val="5FC3E0"/>
                </a:solidFill>
                <a:latin typeface="Arial Rounded MT Bold" panose="020F0704030504030204" pitchFamily="34" charset="77"/>
              </a:rPr>
              <a:t>Do women need less food? </a:t>
            </a:r>
          </a:p>
          <a:p>
            <a:pPr marL="457200" lvl="1" indent="0">
              <a:buNone/>
            </a:pPr>
            <a:endParaRPr lang="en-GB" dirty="0">
              <a:latin typeface="Arial Rounded MT Bold" panose="020F0704030504030204" pitchFamily="34" charset="77"/>
            </a:endParaRPr>
          </a:p>
          <a:p>
            <a:endParaRPr lang="en-GB" dirty="0">
              <a:latin typeface="Arial Rounded MT Bold" panose="020F0704030504030204" pitchFamily="34" charset="77"/>
            </a:endParaRPr>
          </a:p>
          <a:p>
            <a:endParaRPr lang="en-US" dirty="0">
              <a:latin typeface="Arial Rounded MT Bold" panose="020F0704030504030204" pitchFamily="34" charset="77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57677BA-27DD-8F41-A9BD-CDC221757C59}"/>
              </a:ext>
            </a:extLst>
          </p:cNvPr>
          <p:cNvSpPr/>
          <p:nvPr/>
        </p:nvSpPr>
        <p:spPr>
          <a:xfrm>
            <a:off x="1265843" y="3842881"/>
            <a:ext cx="1289154" cy="593767"/>
          </a:xfrm>
          <a:prstGeom prst="ellipse">
            <a:avLst/>
          </a:prstGeom>
          <a:noFill/>
          <a:ln w="22225">
            <a:solidFill>
              <a:srgbClr val="F04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3B6D732-7358-CA46-8935-2243433FC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675" y="25400"/>
            <a:ext cx="957263" cy="10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7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230</Words>
  <Application>Microsoft Macintosh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What are the types of gender inequality? </vt:lpstr>
      <vt:lpstr>Circle the right answer </vt:lpstr>
      <vt:lpstr>Circle the right answer </vt:lpstr>
      <vt:lpstr>Circle the right answer </vt:lpstr>
      <vt:lpstr>Circle the right answer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effects of poverty? </dc:title>
  <dc:creator>FREEMAN, ANOUSHKA (UG)</dc:creator>
  <cp:lastModifiedBy>FREEMAN, ANOUSHKA (UG)</cp:lastModifiedBy>
  <cp:revision>6</cp:revision>
  <dcterms:created xsi:type="dcterms:W3CDTF">2022-02-18T09:44:21Z</dcterms:created>
  <dcterms:modified xsi:type="dcterms:W3CDTF">2022-06-29T09:18:03Z</dcterms:modified>
</cp:coreProperties>
</file>