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/>
    <p:restoredTop sz="94659"/>
  </p:normalViewPr>
  <p:slideViewPr>
    <p:cSldViewPr snapToGrid="0" snapToObjects="1">
      <p:cViewPr>
        <p:scale>
          <a:sx n="100" d="100"/>
          <a:sy n="100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F4B9-80FA-A74D-9095-7A2E58A4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45EE4-AABB-384A-80B5-F8921A7A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9CEA4-9A62-1642-821B-266FD05F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33E86-3885-5C4D-A017-7E874A3E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81C7B-EC6E-3548-8874-A9D21196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1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5761A-C0FF-FD4E-84FE-1AD2629E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305C8-DE6E-E543-BB09-A8D43539C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6AACA-89FD-3445-A03F-AFE59CD9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D06B9-728A-1147-ABDE-7DD34FC9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E7858-6E47-D443-9918-0F985844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61F923-A4A4-124C-B528-5329AEE89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36C72-F1A7-1743-9081-C8FDC6C42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651C5-7F2B-7A41-B4BD-2FFA3C48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735B6-5D67-6E40-B3BB-DE38E70E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7BBB9-578E-644D-8D04-2EF94A8D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8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1EE3-D08F-EA4C-B1B0-B20ABACF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1CA4-4173-9C4A-935D-73B63FA92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08819-94A8-194E-B828-99DC9C65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28EAA-796C-D944-A546-5EB3BC2B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BA34E-349A-6348-8285-E59EBBAD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C199-DE4F-F449-BE9E-838B64BD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E5A2B-13F6-D848-BC81-0FB427172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37160-4A63-894E-8E0E-D51615AE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8FD56-36DD-D540-A9B5-79E5A093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713B7-500A-9047-A2B9-FDCA4F3A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1F78-09EC-BD43-BAB2-0FA07A18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4EC3B-4D01-2A4B-8B70-B109A9784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29379-A156-654B-9C18-413AF37B5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F3893-8817-B94D-8CCC-5BB66AA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8C5B5-E6CB-7246-925B-A484EDA1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670BE-D82E-A643-9725-3B8FF8F6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00A7-8D7E-9441-914D-7DE5BA61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09435-5445-434C-A708-BE4854E2A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8E210-0ABA-BC44-8A95-860720A63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0BA98B-B93E-C544-95D1-22BD20053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AA221-C491-F141-BE50-137723D3B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56004-78F7-C744-94C4-FE0537DD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2FE21-E039-144F-8AE6-3061B77C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D3654-6CA3-9947-B2A0-065EEA40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43339-A597-6748-8860-4ADEEB83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8FD6-6DF9-9D49-8C26-06BD4354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ABC0D-83A1-E14B-93EA-E69F2A33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9FEE8-8CDE-F948-806E-EE29DF61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E3461-B106-1146-A38C-C3FD071D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A8059-5273-A745-8670-DE873AFB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3C4BA-99B7-984E-A4B0-A4795A80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D0D2-7688-3945-B003-E67C45A1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46FF3-0B43-DA44-88C8-ACF5A4F3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50BB3-CFAB-374F-A733-1F3C54998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EADFC-CA6B-4A49-A4DF-353E673C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FB792-3ACC-C347-9C8B-8C3121E9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F4DBF-9EDF-3F4D-BD4F-3E6F7359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BFD5-96CB-4243-B106-5E1956E1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66994A-3F83-3544-B925-478112E2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A694B-C4F7-0D4B-8273-1A0C5CD89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66930-1E7C-8844-898E-D318F42B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091D9-D168-9B4E-9ED5-FAF6A897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5318F-7202-0A4A-ABF9-C474106F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EC159B-66FE-5A43-A292-64EB7725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D9C28-B6A3-3A44-988D-1C6C541F1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10ECF-404D-F641-89E8-9EAA7C3E4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B1FD-F423-A545-9770-9EE757245D0F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DEB8-04D3-D149-A805-189D9C9F7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CF8D0-A105-0946-A546-496CD6F2C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70FF-BFAD-7249-A9A1-B9FEC4F4D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What are the effects of poverty?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E6ADD1-3A55-604C-BE61-5A8A2FA2D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350" y="3783198"/>
            <a:ext cx="25273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0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1.6 </a:t>
            </a:r>
            <a:r>
              <a:rPr lang="en-GB" dirty="0">
                <a:solidFill>
                  <a:schemeClr val="accent1"/>
                </a:solidFill>
                <a:latin typeface="Arial Rounded MT Bold" panose="020F0704030504030204" pitchFamily="34" charset="77"/>
              </a:rPr>
              <a:t>billion/million </a:t>
            </a:r>
            <a:r>
              <a:rPr lang="en-GB" dirty="0">
                <a:latin typeface="Arial Rounded MT Bold" panose="020F0704030504030204" pitchFamily="34" charset="77"/>
              </a:rPr>
              <a:t>people in the world live without adequate shelter. </a:t>
            </a:r>
          </a:p>
          <a:p>
            <a:pPr lvl="1"/>
            <a:r>
              <a:rPr lang="en-GB" sz="1800" dirty="0">
                <a:latin typeface="Arial Rounded MT Bold" panose="020F0704030504030204" pitchFamily="34" charset="77"/>
              </a:rPr>
              <a:t>What is meant by ‘adequate shelter’? </a:t>
            </a:r>
          </a:p>
          <a:p>
            <a:pPr lvl="1"/>
            <a:r>
              <a:rPr lang="en-GB" sz="1800" dirty="0">
                <a:latin typeface="Arial Rounded MT Bold" panose="020F0704030504030204" pitchFamily="34" charset="77"/>
              </a:rPr>
              <a:t>Would living in a shack count as ‘adequate shelter’?</a:t>
            </a:r>
          </a:p>
          <a:p>
            <a:pPr lvl="1"/>
            <a:endParaRPr lang="en-GB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3C3F1F-66BF-F741-A3D7-A9520C9D7D12}"/>
              </a:ext>
            </a:extLst>
          </p:cNvPr>
          <p:cNvSpPr/>
          <p:nvPr/>
        </p:nvSpPr>
        <p:spPr>
          <a:xfrm>
            <a:off x="1674421" y="2256312"/>
            <a:ext cx="1140031" cy="59376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CEC85B6B-8E57-1B45-B861-75DC4AFF6843}"/>
              </a:ext>
            </a:extLst>
          </p:cNvPr>
          <p:cNvSpPr/>
          <p:nvPr/>
        </p:nvSpPr>
        <p:spPr>
          <a:xfrm>
            <a:off x="6672263" y="3683000"/>
            <a:ext cx="5205413" cy="2628900"/>
          </a:xfrm>
          <a:prstGeom prst="irregularSeal2">
            <a:avLst/>
          </a:prstGeom>
          <a:solidFill>
            <a:srgbClr val="FF00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That is nearly 1 in 5 people!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5D3CE31-382A-8249-A4F3-4CC95AACE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821 </a:t>
            </a:r>
            <a:r>
              <a:rPr lang="en-GB" dirty="0">
                <a:solidFill>
                  <a:schemeClr val="accent1"/>
                </a:solidFill>
                <a:latin typeface="Arial Rounded MT Bold" panose="020F0704030504030204" pitchFamily="34" charset="77"/>
              </a:rPr>
              <a:t>billion/million </a:t>
            </a:r>
            <a:r>
              <a:rPr lang="en-GB" dirty="0">
                <a:latin typeface="Arial Rounded MT Bold" panose="020F0704030504030204" pitchFamily="34" charset="77"/>
              </a:rPr>
              <a:t>people in the world do not have enough food.</a:t>
            </a:r>
          </a:p>
          <a:p>
            <a:pPr lvl="1"/>
            <a:r>
              <a:rPr lang="en-GB" sz="1800" dirty="0">
                <a:latin typeface="Arial Rounded MT Bold" panose="020F0704030504030204" pitchFamily="34" charset="77"/>
              </a:rPr>
              <a:t>What happens when people don’t have enough nutritious food? </a:t>
            </a:r>
          </a:p>
          <a:p>
            <a:pPr lvl="1"/>
            <a:r>
              <a:rPr lang="en-GB" sz="1800" dirty="0">
                <a:latin typeface="Arial Rounded MT Bold" panose="020F0704030504030204" pitchFamily="34" charset="77"/>
              </a:rPr>
              <a:t>Where might hungry people be able to get food from? 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B76A1F-7F6F-0C4A-87FD-0ADBAB19CAD8}"/>
              </a:ext>
            </a:extLst>
          </p:cNvPr>
          <p:cNvSpPr/>
          <p:nvPr/>
        </p:nvSpPr>
        <p:spPr>
          <a:xfrm>
            <a:off x="3003158" y="2284887"/>
            <a:ext cx="1140031" cy="59376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795BD9AF-7124-B747-971C-F9CCEDB71D4B}"/>
              </a:ext>
            </a:extLst>
          </p:cNvPr>
          <p:cNvSpPr/>
          <p:nvPr/>
        </p:nvSpPr>
        <p:spPr>
          <a:xfrm>
            <a:off x="6672263" y="3683000"/>
            <a:ext cx="5205413" cy="2628900"/>
          </a:xfrm>
          <a:prstGeom prst="irregularSeal2">
            <a:avLst/>
          </a:prstGeom>
          <a:solidFill>
            <a:srgbClr val="FF00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About 1 in 10 people!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58130A6-5694-FC4E-BB64-04CE87B9F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785 </a:t>
            </a:r>
            <a:r>
              <a:rPr lang="en-GB" dirty="0">
                <a:solidFill>
                  <a:schemeClr val="accent1"/>
                </a:solidFill>
                <a:latin typeface="Arial Rounded MT Bold" panose="020F0704030504030204" pitchFamily="34" charset="77"/>
              </a:rPr>
              <a:t>billion/million </a:t>
            </a:r>
            <a:r>
              <a:rPr lang="en-GB" dirty="0">
                <a:latin typeface="Arial Rounded MT Bold" panose="020F0704030504030204" pitchFamily="34" charset="77"/>
              </a:rPr>
              <a:t>people in the world do not have access to clean water.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What is the problem with using dirty water? 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1B8009-E385-5447-A0E5-FCD335513434}"/>
              </a:ext>
            </a:extLst>
          </p:cNvPr>
          <p:cNvSpPr/>
          <p:nvPr/>
        </p:nvSpPr>
        <p:spPr>
          <a:xfrm>
            <a:off x="2988871" y="2284887"/>
            <a:ext cx="1140031" cy="59376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7238EBE8-1686-A048-A978-329435A84450}"/>
              </a:ext>
            </a:extLst>
          </p:cNvPr>
          <p:cNvSpPr/>
          <p:nvPr/>
        </p:nvSpPr>
        <p:spPr>
          <a:xfrm>
            <a:off x="6672263" y="3683000"/>
            <a:ext cx="5205413" cy="2628900"/>
          </a:xfrm>
          <a:prstGeom prst="irregularSeal2">
            <a:avLst/>
          </a:prstGeom>
          <a:solidFill>
            <a:srgbClr val="FF00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About 1 in 10 people!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324CC67-C9D7-894D-A350-82D7A79E5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In 2021, men living in the </a:t>
            </a:r>
            <a:r>
              <a:rPr lang="en-GB" dirty="0">
                <a:solidFill>
                  <a:schemeClr val="accent1"/>
                </a:solidFill>
                <a:latin typeface="Arial Rounded MT Bold" panose="020F0704030504030204" pitchFamily="34" charset="77"/>
              </a:rPr>
              <a:t>richest/poorest </a:t>
            </a:r>
            <a:r>
              <a:rPr lang="en-GB" dirty="0">
                <a:latin typeface="Arial Rounded MT Bold" panose="020F0704030504030204" pitchFamily="34" charset="77"/>
              </a:rPr>
              <a:t>parts of London were expected to live to 84 years old whereas men living in </a:t>
            </a:r>
            <a:r>
              <a:rPr lang="en-GB" dirty="0">
                <a:solidFill>
                  <a:schemeClr val="accent1"/>
                </a:solidFill>
                <a:latin typeface="Arial Rounded MT Bold" panose="020F0704030504030204" pitchFamily="34" charset="77"/>
              </a:rPr>
              <a:t>richer/poorer </a:t>
            </a:r>
            <a:r>
              <a:rPr lang="en-GB" dirty="0">
                <a:latin typeface="Arial Rounded MT Bold" panose="020F0704030504030204" pitchFamily="34" charset="77"/>
              </a:rPr>
              <a:t>areas such as Blackpool were expected to live to 74 years old.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Why are people living in poverty more likely to get sick? </a:t>
            </a:r>
          </a:p>
          <a:p>
            <a:pPr marL="457200" lvl="1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BD5735-1F62-DC45-848C-23882C0EB6D6}"/>
              </a:ext>
            </a:extLst>
          </p:cNvPr>
          <p:cNvSpPr/>
          <p:nvPr/>
        </p:nvSpPr>
        <p:spPr>
          <a:xfrm>
            <a:off x="5451423" y="2256312"/>
            <a:ext cx="1289154" cy="59376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57677BA-27DD-8F41-A9BD-CDC221757C59}"/>
              </a:ext>
            </a:extLst>
          </p:cNvPr>
          <p:cNvSpPr/>
          <p:nvPr/>
        </p:nvSpPr>
        <p:spPr>
          <a:xfrm>
            <a:off x="2274836" y="3023074"/>
            <a:ext cx="1289154" cy="593767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3B6D732-7358-CA46-8935-2243433FC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7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84"/>
            <a:ext cx="10515600" cy="1325563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Fill in the blanks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17E6A4C-9453-B44D-96E5-9BB1D760C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  <p:sp>
        <p:nvSpPr>
          <p:cNvPr id="37" name="Circular Arrow 36">
            <a:extLst>
              <a:ext uri="{FF2B5EF4-FFF2-40B4-BE49-F238E27FC236}">
                <a16:creationId xmlns:a16="http://schemas.microsoft.com/office/drawing/2014/main" id="{4C41EEEC-B817-7565-DBC0-70189F863CB5}"/>
              </a:ext>
            </a:extLst>
          </p:cNvPr>
          <p:cNvSpPr/>
          <p:nvPr/>
        </p:nvSpPr>
        <p:spPr>
          <a:xfrm rot="491460">
            <a:off x="5127174" y="1473331"/>
            <a:ext cx="2267499" cy="1905137"/>
          </a:xfrm>
          <a:custGeom>
            <a:avLst/>
            <a:gdLst>
              <a:gd name="connsiteX0" fmla="*/ 856061 w 2267499"/>
              <a:gd name="connsiteY0" fmla="*/ 203762 h 1905137"/>
              <a:gd name="connsiteX1" fmla="*/ 1524485 w 2267499"/>
              <a:gd name="connsiteY1" fmla="*/ 237794 h 1905137"/>
              <a:gd name="connsiteX2" fmla="*/ 2063844 w 2267499"/>
              <a:gd name="connsiteY2" fmla="*/ 749330 h 1905137"/>
              <a:gd name="connsiteX3" fmla="*/ 2216408 w 2267499"/>
              <a:gd name="connsiteY3" fmla="*/ 786131 h 1905137"/>
              <a:gd name="connsiteX4" fmla="*/ 1991021 w 2267499"/>
              <a:gd name="connsiteY4" fmla="*/ 1159354 h 1905137"/>
              <a:gd name="connsiteX5" fmla="*/ 1753403 w 2267499"/>
              <a:gd name="connsiteY5" fmla="*/ 674448 h 1905137"/>
              <a:gd name="connsiteX6" fmla="*/ 1901424 w 2267499"/>
              <a:gd name="connsiteY6" fmla="*/ 710153 h 1905137"/>
              <a:gd name="connsiteX7" fmla="*/ 1429291 w 2267499"/>
              <a:gd name="connsiteY7" fmla="*/ 348333 h 1905137"/>
              <a:gd name="connsiteX8" fmla="*/ 903346 w 2267499"/>
              <a:gd name="connsiteY8" fmla="*/ 331273 h 1905137"/>
              <a:gd name="connsiteX9" fmla="*/ 856061 w 2267499"/>
              <a:gd name="connsiteY9" fmla="*/ 203762 h 19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7499" h="1905137" fill="none" extrusionOk="0">
                <a:moveTo>
                  <a:pt x="856061" y="203762"/>
                </a:moveTo>
                <a:cubicBezTo>
                  <a:pt x="1075029" y="157468"/>
                  <a:pt x="1287066" y="177818"/>
                  <a:pt x="1524485" y="237794"/>
                </a:cubicBezTo>
                <a:cubicBezTo>
                  <a:pt x="1787219" y="304300"/>
                  <a:pt x="1955313" y="515942"/>
                  <a:pt x="2063844" y="749330"/>
                </a:cubicBezTo>
                <a:cubicBezTo>
                  <a:pt x="2136114" y="761040"/>
                  <a:pt x="2167558" y="781357"/>
                  <a:pt x="2216408" y="786131"/>
                </a:cubicBezTo>
                <a:cubicBezTo>
                  <a:pt x="2144407" y="976176"/>
                  <a:pt x="2072489" y="988922"/>
                  <a:pt x="1991021" y="1159354"/>
                </a:cubicBezTo>
                <a:cubicBezTo>
                  <a:pt x="1919110" y="1012800"/>
                  <a:pt x="1908474" y="854512"/>
                  <a:pt x="1753403" y="674448"/>
                </a:cubicBezTo>
                <a:cubicBezTo>
                  <a:pt x="1829007" y="673981"/>
                  <a:pt x="1838112" y="702182"/>
                  <a:pt x="1901424" y="710153"/>
                </a:cubicBezTo>
                <a:cubicBezTo>
                  <a:pt x="1820935" y="564027"/>
                  <a:pt x="1654864" y="354108"/>
                  <a:pt x="1429291" y="348333"/>
                </a:cubicBezTo>
                <a:cubicBezTo>
                  <a:pt x="1235138" y="282962"/>
                  <a:pt x="1090135" y="334963"/>
                  <a:pt x="903346" y="331273"/>
                </a:cubicBezTo>
                <a:cubicBezTo>
                  <a:pt x="872189" y="272713"/>
                  <a:pt x="886828" y="260869"/>
                  <a:pt x="856061" y="203762"/>
                </a:cubicBezTo>
                <a:close/>
              </a:path>
              <a:path w="2267499" h="1905137" stroke="0" extrusionOk="0">
                <a:moveTo>
                  <a:pt x="856061" y="203762"/>
                </a:moveTo>
                <a:cubicBezTo>
                  <a:pt x="1058911" y="181052"/>
                  <a:pt x="1305606" y="158489"/>
                  <a:pt x="1524485" y="237794"/>
                </a:cubicBezTo>
                <a:cubicBezTo>
                  <a:pt x="1819925" y="329111"/>
                  <a:pt x="1959413" y="574126"/>
                  <a:pt x="2063844" y="749330"/>
                </a:cubicBezTo>
                <a:cubicBezTo>
                  <a:pt x="2112571" y="753059"/>
                  <a:pt x="2153759" y="787358"/>
                  <a:pt x="2216408" y="786131"/>
                </a:cubicBezTo>
                <a:cubicBezTo>
                  <a:pt x="2187115" y="900438"/>
                  <a:pt x="2009517" y="1040545"/>
                  <a:pt x="1991021" y="1159354"/>
                </a:cubicBezTo>
                <a:cubicBezTo>
                  <a:pt x="1863306" y="1019792"/>
                  <a:pt x="1855002" y="881599"/>
                  <a:pt x="1753403" y="674448"/>
                </a:cubicBezTo>
                <a:cubicBezTo>
                  <a:pt x="1792500" y="679457"/>
                  <a:pt x="1839419" y="702245"/>
                  <a:pt x="1901424" y="710153"/>
                </a:cubicBezTo>
                <a:cubicBezTo>
                  <a:pt x="1762227" y="559362"/>
                  <a:pt x="1674920" y="370791"/>
                  <a:pt x="1429291" y="348333"/>
                </a:cubicBezTo>
                <a:cubicBezTo>
                  <a:pt x="1252996" y="334793"/>
                  <a:pt x="1087986" y="313776"/>
                  <a:pt x="903346" y="331273"/>
                </a:cubicBezTo>
                <a:cubicBezTo>
                  <a:pt x="872011" y="272368"/>
                  <a:pt x="881563" y="264886"/>
                  <a:pt x="856061" y="203762"/>
                </a:cubicBezTo>
                <a:close/>
              </a:path>
            </a:pathLst>
          </a:custGeom>
          <a:solidFill>
            <a:srgbClr val="EC1C2C"/>
          </a:solidFill>
          <a:ln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circularArrow">
                    <a:avLst>
                      <a:gd name="adj1" fmla="val 7095"/>
                      <a:gd name="adj2" fmla="val 1691843"/>
                      <a:gd name="adj3" fmla="val 20721846"/>
                      <a:gd name="adj4" fmla="val 14979187"/>
                      <a:gd name="adj5" fmla="val 125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BE51045-D3C3-6250-8718-CA5F9E6FD526}"/>
              </a:ext>
            </a:extLst>
          </p:cNvPr>
          <p:cNvSpPr/>
          <p:nvPr/>
        </p:nvSpPr>
        <p:spPr>
          <a:xfrm>
            <a:off x="4471543" y="2676524"/>
            <a:ext cx="18446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Child is born into a </a:t>
            </a:r>
            <a:r>
              <a:rPr lang="en-GB" sz="1100" dirty="0">
                <a:latin typeface="Houschka Rounded Bold" panose="020F0503000000020003" pitchFamily="34" charset="77"/>
              </a:rPr>
              <a:t>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family.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D0DAC91-DF9A-5A0E-BE8B-C9684702DAD4}"/>
              </a:ext>
            </a:extLst>
          </p:cNvPr>
          <p:cNvSpPr/>
          <p:nvPr/>
        </p:nvSpPr>
        <p:spPr>
          <a:xfrm>
            <a:off x="7716841" y="3222363"/>
            <a:ext cx="3861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are more likely to miss out on quality education because for example: 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their parents cannot afford school to pay </a:t>
            </a:r>
            <a:r>
              <a:rPr lang="en-GB" sz="1100" dirty="0">
                <a:latin typeface="Houschka Rounded Bold" panose="020F0503000000020003" pitchFamily="34" charset="77"/>
              </a:rPr>
              <a:t>_ _ 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fees, or buy school uniforms and stationary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need to stay at home and </a:t>
            </a:r>
            <a:r>
              <a:rPr lang="en-GB" sz="1100" dirty="0">
                <a:latin typeface="Houschka Rounded Bold" panose="020F0503000000020003" pitchFamily="34" charset="77"/>
              </a:rPr>
              <a:t>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to earn money and support their families instead of going to school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do not have access to sufficient </a:t>
            </a:r>
            <a:r>
              <a:rPr lang="en-GB" sz="1100" dirty="0">
                <a:latin typeface="Houschka Rounded Bold" panose="020F0503000000020003" pitchFamily="34" charset="77"/>
              </a:rPr>
              <a:t>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so they are weak and cannot focus in school.</a:t>
            </a:r>
          </a:p>
        </p:txBody>
      </p:sp>
      <p:sp>
        <p:nvSpPr>
          <p:cNvPr id="41" name="Circular Arrow 40">
            <a:extLst>
              <a:ext uri="{FF2B5EF4-FFF2-40B4-BE49-F238E27FC236}">
                <a16:creationId xmlns:a16="http://schemas.microsoft.com/office/drawing/2014/main" id="{11FC327B-3EC0-9EA5-5914-293B57A38618}"/>
              </a:ext>
            </a:extLst>
          </p:cNvPr>
          <p:cNvSpPr/>
          <p:nvPr/>
        </p:nvSpPr>
        <p:spPr>
          <a:xfrm rot="7067476">
            <a:off x="5349821" y="3421012"/>
            <a:ext cx="2267499" cy="1905137"/>
          </a:xfrm>
          <a:custGeom>
            <a:avLst/>
            <a:gdLst>
              <a:gd name="connsiteX0" fmla="*/ 856061 w 2267499"/>
              <a:gd name="connsiteY0" fmla="*/ 203762 h 1905137"/>
              <a:gd name="connsiteX1" fmla="*/ 1524485 w 2267499"/>
              <a:gd name="connsiteY1" fmla="*/ 237794 h 1905137"/>
              <a:gd name="connsiteX2" fmla="*/ 2063844 w 2267499"/>
              <a:gd name="connsiteY2" fmla="*/ 749330 h 1905137"/>
              <a:gd name="connsiteX3" fmla="*/ 2216408 w 2267499"/>
              <a:gd name="connsiteY3" fmla="*/ 786131 h 1905137"/>
              <a:gd name="connsiteX4" fmla="*/ 1991021 w 2267499"/>
              <a:gd name="connsiteY4" fmla="*/ 1159354 h 1905137"/>
              <a:gd name="connsiteX5" fmla="*/ 1753403 w 2267499"/>
              <a:gd name="connsiteY5" fmla="*/ 674448 h 1905137"/>
              <a:gd name="connsiteX6" fmla="*/ 1901424 w 2267499"/>
              <a:gd name="connsiteY6" fmla="*/ 710153 h 1905137"/>
              <a:gd name="connsiteX7" fmla="*/ 1429291 w 2267499"/>
              <a:gd name="connsiteY7" fmla="*/ 348333 h 1905137"/>
              <a:gd name="connsiteX8" fmla="*/ 903346 w 2267499"/>
              <a:gd name="connsiteY8" fmla="*/ 331273 h 1905137"/>
              <a:gd name="connsiteX9" fmla="*/ 856061 w 2267499"/>
              <a:gd name="connsiteY9" fmla="*/ 203762 h 19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7499" h="1905137" fill="none" extrusionOk="0">
                <a:moveTo>
                  <a:pt x="856061" y="203762"/>
                </a:moveTo>
                <a:cubicBezTo>
                  <a:pt x="1075029" y="157468"/>
                  <a:pt x="1287066" y="177818"/>
                  <a:pt x="1524485" y="237794"/>
                </a:cubicBezTo>
                <a:cubicBezTo>
                  <a:pt x="1787219" y="304300"/>
                  <a:pt x="1955313" y="515942"/>
                  <a:pt x="2063844" y="749330"/>
                </a:cubicBezTo>
                <a:cubicBezTo>
                  <a:pt x="2136114" y="761040"/>
                  <a:pt x="2167558" y="781357"/>
                  <a:pt x="2216408" y="786131"/>
                </a:cubicBezTo>
                <a:cubicBezTo>
                  <a:pt x="2144407" y="976176"/>
                  <a:pt x="2072489" y="988922"/>
                  <a:pt x="1991021" y="1159354"/>
                </a:cubicBezTo>
                <a:cubicBezTo>
                  <a:pt x="1919110" y="1012800"/>
                  <a:pt x="1908474" y="854512"/>
                  <a:pt x="1753403" y="674448"/>
                </a:cubicBezTo>
                <a:cubicBezTo>
                  <a:pt x="1829007" y="673981"/>
                  <a:pt x="1838112" y="702182"/>
                  <a:pt x="1901424" y="710153"/>
                </a:cubicBezTo>
                <a:cubicBezTo>
                  <a:pt x="1820935" y="564027"/>
                  <a:pt x="1654864" y="354108"/>
                  <a:pt x="1429291" y="348333"/>
                </a:cubicBezTo>
                <a:cubicBezTo>
                  <a:pt x="1235138" y="282962"/>
                  <a:pt x="1090135" y="334963"/>
                  <a:pt x="903346" y="331273"/>
                </a:cubicBezTo>
                <a:cubicBezTo>
                  <a:pt x="872189" y="272713"/>
                  <a:pt x="886828" y="260869"/>
                  <a:pt x="856061" y="203762"/>
                </a:cubicBezTo>
                <a:close/>
              </a:path>
              <a:path w="2267499" h="1905137" stroke="0" extrusionOk="0">
                <a:moveTo>
                  <a:pt x="856061" y="203762"/>
                </a:moveTo>
                <a:cubicBezTo>
                  <a:pt x="1058911" y="181052"/>
                  <a:pt x="1305606" y="158489"/>
                  <a:pt x="1524485" y="237794"/>
                </a:cubicBezTo>
                <a:cubicBezTo>
                  <a:pt x="1819925" y="329111"/>
                  <a:pt x="1959413" y="574126"/>
                  <a:pt x="2063844" y="749330"/>
                </a:cubicBezTo>
                <a:cubicBezTo>
                  <a:pt x="2112571" y="753059"/>
                  <a:pt x="2153759" y="787358"/>
                  <a:pt x="2216408" y="786131"/>
                </a:cubicBezTo>
                <a:cubicBezTo>
                  <a:pt x="2187115" y="900438"/>
                  <a:pt x="2009517" y="1040545"/>
                  <a:pt x="1991021" y="1159354"/>
                </a:cubicBezTo>
                <a:cubicBezTo>
                  <a:pt x="1863306" y="1019792"/>
                  <a:pt x="1855002" y="881599"/>
                  <a:pt x="1753403" y="674448"/>
                </a:cubicBezTo>
                <a:cubicBezTo>
                  <a:pt x="1792500" y="679457"/>
                  <a:pt x="1839419" y="702245"/>
                  <a:pt x="1901424" y="710153"/>
                </a:cubicBezTo>
                <a:cubicBezTo>
                  <a:pt x="1762227" y="559362"/>
                  <a:pt x="1674920" y="370791"/>
                  <a:pt x="1429291" y="348333"/>
                </a:cubicBezTo>
                <a:cubicBezTo>
                  <a:pt x="1252996" y="334793"/>
                  <a:pt x="1087986" y="313776"/>
                  <a:pt x="903346" y="331273"/>
                </a:cubicBezTo>
                <a:cubicBezTo>
                  <a:pt x="872011" y="272368"/>
                  <a:pt x="881563" y="264886"/>
                  <a:pt x="856061" y="203762"/>
                </a:cubicBezTo>
                <a:close/>
              </a:path>
            </a:pathLst>
          </a:custGeom>
          <a:solidFill>
            <a:srgbClr val="EC1C2C"/>
          </a:solidFill>
          <a:ln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circularArrow">
                    <a:avLst>
                      <a:gd name="adj1" fmla="val 7095"/>
                      <a:gd name="adj2" fmla="val 1691843"/>
                      <a:gd name="adj3" fmla="val 20721846"/>
                      <a:gd name="adj4" fmla="val 14979187"/>
                      <a:gd name="adj5" fmla="val 125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5B1CB6-E735-91FE-3CD2-33E74CE35F1A}"/>
              </a:ext>
            </a:extLst>
          </p:cNvPr>
          <p:cNvSpPr/>
          <p:nvPr/>
        </p:nvSpPr>
        <p:spPr>
          <a:xfrm>
            <a:off x="375955" y="4148411"/>
            <a:ext cx="18446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are not able to escape the </a:t>
            </a:r>
            <a:r>
              <a:rPr lang="en-GB" sz="1100" dirty="0">
                <a:latin typeface="Houschka Rounded Bold" panose="020F0503000000020003" pitchFamily="34" charset="77"/>
              </a:rPr>
              <a:t>_ _ _ 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cycle because they are stuck in a low-paying job.</a:t>
            </a:r>
          </a:p>
        </p:txBody>
      </p:sp>
      <p:sp>
        <p:nvSpPr>
          <p:cNvPr id="45" name="Circular Arrow 44">
            <a:extLst>
              <a:ext uri="{FF2B5EF4-FFF2-40B4-BE49-F238E27FC236}">
                <a16:creationId xmlns:a16="http://schemas.microsoft.com/office/drawing/2014/main" id="{7A68BCB1-498C-86E5-B1A6-816E723657F7}"/>
              </a:ext>
            </a:extLst>
          </p:cNvPr>
          <p:cNvSpPr/>
          <p:nvPr/>
        </p:nvSpPr>
        <p:spPr>
          <a:xfrm rot="9225827">
            <a:off x="3147511" y="3933346"/>
            <a:ext cx="2267499" cy="1905137"/>
          </a:xfrm>
          <a:custGeom>
            <a:avLst/>
            <a:gdLst>
              <a:gd name="connsiteX0" fmla="*/ 1216324 w 2267499"/>
              <a:gd name="connsiteY0" fmla="*/ 186536 h 1905137"/>
              <a:gd name="connsiteX1" fmla="*/ 2050950 w 2267499"/>
              <a:gd name="connsiteY1" fmla="*/ 751905 h 1905137"/>
              <a:gd name="connsiteX2" fmla="*/ 2216879 w 2267499"/>
              <a:gd name="connsiteY2" fmla="*/ 790435 h 1905137"/>
              <a:gd name="connsiteX3" fmla="*/ 1980865 w 2267499"/>
              <a:gd name="connsiteY3" fmla="*/ 1149278 h 1905137"/>
              <a:gd name="connsiteX4" fmla="*/ 1727478 w 2267499"/>
              <a:gd name="connsiteY4" fmla="*/ 676791 h 1905137"/>
              <a:gd name="connsiteX5" fmla="*/ 1888904 w 2267499"/>
              <a:gd name="connsiteY5" fmla="*/ 714276 h 1905137"/>
              <a:gd name="connsiteX6" fmla="*/ 1201828 w 2267499"/>
              <a:gd name="connsiteY6" fmla="*/ 321012 h 1905137"/>
              <a:gd name="connsiteX7" fmla="*/ 1216324 w 2267499"/>
              <a:gd name="connsiteY7" fmla="*/ 186536 h 19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499" h="1905137" fill="none" extrusionOk="0">
                <a:moveTo>
                  <a:pt x="1216324" y="186536"/>
                </a:moveTo>
                <a:cubicBezTo>
                  <a:pt x="1548680" y="143722"/>
                  <a:pt x="1972529" y="433052"/>
                  <a:pt x="2050950" y="751905"/>
                </a:cubicBezTo>
                <a:cubicBezTo>
                  <a:pt x="2094608" y="742959"/>
                  <a:pt x="2145488" y="792914"/>
                  <a:pt x="2216879" y="790435"/>
                </a:cubicBezTo>
                <a:cubicBezTo>
                  <a:pt x="2153123" y="951516"/>
                  <a:pt x="2027503" y="1063965"/>
                  <a:pt x="1980865" y="1149278"/>
                </a:cubicBezTo>
                <a:cubicBezTo>
                  <a:pt x="1860496" y="1004622"/>
                  <a:pt x="1866137" y="905847"/>
                  <a:pt x="1727478" y="676791"/>
                </a:cubicBezTo>
                <a:cubicBezTo>
                  <a:pt x="1806465" y="682734"/>
                  <a:pt x="1848732" y="722294"/>
                  <a:pt x="1888904" y="714276"/>
                </a:cubicBezTo>
                <a:cubicBezTo>
                  <a:pt x="1707161" y="546332"/>
                  <a:pt x="1540235" y="353890"/>
                  <a:pt x="1201828" y="321012"/>
                </a:cubicBezTo>
                <a:cubicBezTo>
                  <a:pt x="1195700" y="280652"/>
                  <a:pt x="1228821" y="219811"/>
                  <a:pt x="1216324" y="186536"/>
                </a:cubicBezTo>
                <a:close/>
              </a:path>
              <a:path w="2267499" h="1905137" stroke="0" extrusionOk="0">
                <a:moveTo>
                  <a:pt x="1216324" y="186536"/>
                </a:moveTo>
                <a:cubicBezTo>
                  <a:pt x="1596109" y="245196"/>
                  <a:pt x="1894224" y="418631"/>
                  <a:pt x="2050950" y="751905"/>
                </a:cubicBezTo>
                <a:cubicBezTo>
                  <a:pt x="2100642" y="743432"/>
                  <a:pt x="2173380" y="798656"/>
                  <a:pt x="2216879" y="790435"/>
                </a:cubicBezTo>
                <a:cubicBezTo>
                  <a:pt x="2173783" y="878439"/>
                  <a:pt x="2069089" y="1010001"/>
                  <a:pt x="1980865" y="1149278"/>
                </a:cubicBezTo>
                <a:cubicBezTo>
                  <a:pt x="1855435" y="990858"/>
                  <a:pt x="1892896" y="881351"/>
                  <a:pt x="1727478" y="676791"/>
                </a:cubicBezTo>
                <a:cubicBezTo>
                  <a:pt x="1772797" y="672810"/>
                  <a:pt x="1853203" y="708912"/>
                  <a:pt x="1888904" y="714276"/>
                </a:cubicBezTo>
                <a:cubicBezTo>
                  <a:pt x="1805766" y="497675"/>
                  <a:pt x="1471626" y="324436"/>
                  <a:pt x="1201828" y="321012"/>
                </a:cubicBezTo>
                <a:cubicBezTo>
                  <a:pt x="1196211" y="280335"/>
                  <a:pt x="1226020" y="216935"/>
                  <a:pt x="1216324" y="186536"/>
                </a:cubicBezTo>
                <a:close/>
              </a:path>
            </a:pathLst>
          </a:custGeom>
          <a:solidFill>
            <a:srgbClr val="EC1C2C"/>
          </a:solidFill>
          <a:ln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circularArrow">
                    <a:avLst>
                      <a:gd name="adj1" fmla="val 7095"/>
                      <a:gd name="adj2" fmla="val 1662536"/>
                      <a:gd name="adj3" fmla="val 20721846"/>
                      <a:gd name="adj4" fmla="val 16569147"/>
                      <a:gd name="adj5" fmla="val 1318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CEE859-132F-7B48-E565-54C966FDAD7B}"/>
              </a:ext>
            </a:extLst>
          </p:cNvPr>
          <p:cNvSpPr/>
          <p:nvPr/>
        </p:nvSpPr>
        <p:spPr>
          <a:xfrm>
            <a:off x="4153717" y="5981146"/>
            <a:ext cx="24170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are stuck in low-paying </a:t>
            </a:r>
            <a:r>
              <a:rPr lang="en-GB" sz="1100" dirty="0">
                <a:latin typeface="Houschka Rounded Bold" panose="020F0503000000020003" pitchFamily="34" charset="77"/>
              </a:rPr>
              <a:t>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because they don’t have basic skills needed for other jobs.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340A6F8-1E8E-052B-68EC-BC80514309E8}"/>
              </a:ext>
            </a:extLst>
          </p:cNvPr>
          <p:cNvSpPr/>
          <p:nvPr/>
        </p:nvSpPr>
        <p:spPr>
          <a:xfrm>
            <a:off x="721621" y="2487290"/>
            <a:ext cx="18446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They have a </a:t>
            </a:r>
            <a:r>
              <a:rPr lang="en-GB" sz="1100" dirty="0">
                <a:latin typeface="Houschka Rounded Bold" panose="020F0503000000020003" pitchFamily="34" charset="77"/>
              </a:rPr>
              <a:t>_ _ _ _ _ </a:t>
            </a:r>
            <a:r>
              <a:rPr lang="en-GB" sz="1100" dirty="0">
                <a:solidFill>
                  <a:srgbClr val="EC1C2C"/>
                </a:solidFill>
                <a:latin typeface="Houschka Rounded Bold" panose="020F0503000000020003" pitchFamily="34" charset="77"/>
              </a:rPr>
              <a:t>.</a:t>
            </a:r>
          </a:p>
        </p:txBody>
      </p:sp>
      <p:sp>
        <p:nvSpPr>
          <p:cNvPr id="49" name="Circular Arrow 48">
            <a:extLst>
              <a:ext uri="{FF2B5EF4-FFF2-40B4-BE49-F238E27FC236}">
                <a16:creationId xmlns:a16="http://schemas.microsoft.com/office/drawing/2014/main" id="{A65AE476-5F62-A79F-E561-B803FAB3C8EB}"/>
              </a:ext>
            </a:extLst>
          </p:cNvPr>
          <p:cNvSpPr/>
          <p:nvPr/>
        </p:nvSpPr>
        <p:spPr>
          <a:xfrm rot="13445309">
            <a:off x="1763485" y="2657388"/>
            <a:ext cx="2267499" cy="1905137"/>
          </a:xfrm>
          <a:custGeom>
            <a:avLst/>
            <a:gdLst>
              <a:gd name="connsiteX0" fmla="*/ 1216324 w 2267499"/>
              <a:gd name="connsiteY0" fmla="*/ 186536 h 1905137"/>
              <a:gd name="connsiteX1" fmla="*/ 2050950 w 2267499"/>
              <a:gd name="connsiteY1" fmla="*/ 751905 h 1905137"/>
              <a:gd name="connsiteX2" fmla="*/ 2216879 w 2267499"/>
              <a:gd name="connsiteY2" fmla="*/ 790435 h 1905137"/>
              <a:gd name="connsiteX3" fmla="*/ 1980865 w 2267499"/>
              <a:gd name="connsiteY3" fmla="*/ 1149278 h 1905137"/>
              <a:gd name="connsiteX4" fmla="*/ 1727478 w 2267499"/>
              <a:gd name="connsiteY4" fmla="*/ 676791 h 1905137"/>
              <a:gd name="connsiteX5" fmla="*/ 1888904 w 2267499"/>
              <a:gd name="connsiteY5" fmla="*/ 714276 h 1905137"/>
              <a:gd name="connsiteX6" fmla="*/ 1201828 w 2267499"/>
              <a:gd name="connsiteY6" fmla="*/ 321012 h 1905137"/>
              <a:gd name="connsiteX7" fmla="*/ 1216324 w 2267499"/>
              <a:gd name="connsiteY7" fmla="*/ 186536 h 19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499" h="1905137" fill="none" extrusionOk="0">
                <a:moveTo>
                  <a:pt x="1216324" y="186536"/>
                </a:moveTo>
                <a:cubicBezTo>
                  <a:pt x="1548680" y="143722"/>
                  <a:pt x="1972529" y="433052"/>
                  <a:pt x="2050950" y="751905"/>
                </a:cubicBezTo>
                <a:cubicBezTo>
                  <a:pt x="2094608" y="742959"/>
                  <a:pt x="2145488" y="792914"/>
                  <a:pt x="2216879" y="790435"/>
                </a:cubicBezTo>
                <a:cubicBezTo>
                  <a:pt x="2153123" y="951516"/>
                  <a:pt x="2027503" y="1063965"/>
                  <a:pt x="1980865" y="1149278"/>
                </a:cubicBezTo>
                <a:cubicBezTo>
                  <a:pt x="1860496" y="1004622"/>
                  <a:pt x="1866137" y="905847"/>
                  <a:pt x="1727478" y="676791"/>
                </a:cubicBezTo>
                <a:cubicBezTo>
                  <a:pt x="1806465" y="682734"/>
                  <a:pt x="1848732" y="722294"/>
                  <a:pt x="1888904" y="714276"/>
                </a:cubicBezTo>
                <a:cubicBezTo>
                  <a:pt x="1707161" y="546332"/>
                  <a:pt x="1540235" y="353890"/>
                  <a:pt x="1201828" y="321012"/>
                </a:cubicBezTo>
                <a:cubicBezTo>
                  <a:pt x="1195700" y="280652"/>
                  <a:pt x="1228821" y="219811"/>
                  <a:pt x="1216324" y="186536"/>
                </a:cubicBezTo>
                <a:close/>
              </a:path>
              <a:path w="2267499" h="1905137" stroke="0" extrusionOk="0">
                <a:moveTo>
                  <a:pt x="1216324" y="186536"/>
                </a:moveTo>
                <a:cubicBezTo>
                  <a:pt x="1596109" y="245196"/>
                  <a:pt x="1894224" y="418631"/>
                  <a:pt x="2050950" y="751905"/>
                </a:cubicBezTo>
                <a:cubicBezTo>
                  <a:pt x="2100642" y="743432"/>
                  <a:pt x="2173380" y="798656"/>
                  <a:pt x="2216879" y="790435"/>
                </a:cubicBezTo>
                <a:cubicBezTo>
                  <a:pt x="2173783" y="878439"/>
                  <a:pt x="2069089" y="1010001"/>
                  <a:pt x="1980865" y="1149278"/>
                </a:cubicBezTo>
                <a:cubicBezTo>
                  <a:pt x="1855435" y="990858"/>
                  <a:pt x="1892896" y="881351"/>
                  <a:pt x="1727478" y="676791"/>
                </a:cubicBezTo>
                <a:cubicBezTo>
                  <a:pt x="1772797" y="672810"/>
                  <a:pt x="1853203" y="708912"/>
                  <a:pt x="1888904" y="714276"/>
                </a:cubicBezTo>
                <a:cubicBezTo>
                  <a:pt x="1805766" y="497675"/>
                  <a:pt x="1471626" y="324436"/>
                  <a:pt x="1201828" y="321012"/>
                </a:cubicBezTo>
                <a:cubicBezTo>
                  <a:pt x="1196211" y="280335"/>
                  <a:pt x="1226020" y="216935"/>
                  <a:pt x="1216324" y="186536"/>
                </a:cubicBezTo>
                <a:close/>
              </a:path>
            </a:pathLst>
          </a:custGeom>
          <a:solidFill>
            <a:srgbClr val="EC1C2C"/>
          </a:solidFill>
          <a:ln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circularArrow">
                    <a:avLst>
                      <a:gd name="adj1" fmla="val 7095"/>
                      <a:gd name="adj2" fmla="val 1662536"/>
                      <a:gd name="adj3" fmla="val 20721846"/>
                      <a:gd name="adj4" fmla="val 16569147"/>
                      <a:gd name="adj5" fmla="val 1318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ircular Arrow 49">
            <a:extLst>
              <a:ext uri="{FF2B5EF4-FFF2-40B4-BE49-F238E27FC236}">
                <a16:creationId xmlns:a16="http://schemas.microsoft.com/office/drawing/2014/main" id="{7DC30B11-6118-A8C2-8787-A88EFF71BD42}"/>
              </a:ext>
            </a:extLst>
          </p:cNvPr>
          <p:cNvSpPr/>
          <p:nvPr/>
        </p:nvSpPr>
        <p:spPr>
          <a:xfrm rot="18043769">
            <a:off x="2847008" y="1531761"/>
            <a:ext cx="2267499" cy="1905137"/>
          </a:xfrm>
          <a:custGeom>
            <a:avLst/>
            <a:gdLst>
              <a:gd name="connsiteX0" fmla="*/ 1216324 w 2267499"/>
              <a:gd name="connsiteY0" fmla="*/ 186536 h 1905137"/>
              <a:gd name="connsiteX1" fmla="*/ 2050950 w 2267499"/>
              <a:gd name="connsiteY1" fmla="*/ 751905 h 1905137"/>
              <a:gd name="connsiteX2" fmla="*/ 2216879 w 2267499"/>
              <a:gd name="connsiteY2" fmla="*/ 790435 h 1905137"/>
              <a:gd name="connsiteX3" fmla="*/ 1980865 w 2267499"/>
              <a:gd name="connsiteY3" fmla="*/ 1149278 h 1905137"/>
              <a:gd name="connsiteX4" fmla="*/ 1727478 w 2267499"/>
              <a:gd name="connsiteY4" fmla="*/ 676791 h 1905137"/>
              <a:gd name="connsiteX5" fmla="*/ 1888904 w 2267499"/>
              <a:gd name="connsiteY5" fmla="*/ 714276 h 1905137"/>
              <a:gd name="connsiteX6" fmla="*/ 1201828 w 2267499"/>
              <a:gd name="connsiteY6" fmla="*/ 321012 h 1905137"/>
              <a:gd name="connsiteX7" fmla="*/ 1216324 w 2267499"/>
              <a:gd name="connsiteY7" fmla="*/ 186536 h 19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499" h="1905137" fill="none" extrusionOk="0">
                <a:moveTo>
                  <a:pt x="1216324" y="186536"/>
                </a:moveTo>
                <a:cubicBezTo>
                  <a:pt x="1548680" y="143722"/>
                  <a:pt x="1972529" y="433052"/>
                  <a:pt x="2050950" y="751905"/>
                </a:cubicBezTo>
                <a:cubicBezTo>
                  <a:pt x="2094608" y="742959"/>
                  <a:pt x="2145488" y="792914"/>
                  <a:pt x="2216879" y="790435"/>
                </a:cubicBezTo>
                <a:cubicBezTo>
                  <a:pt x="2153123" y="951516"/>
                  <a:pt x="2027503" y="1063965"/>
                  <a:pt x="1980865" y="1149278"/>
                </a:cubicBezTo>
                <a:cubicBezTo>
                  <a:pt x="1860496" y="1004622"/>
                  <a:pt x="1866137" y="905847"/>
                  <a:pt x="1727478" y="676791"/>
                </a:cubicBezTo>
                <a:cubicBezTo>
                  <a:pt x="1806465" y="682734"/>
                  <a:pt x="1848732" y="722294"/>
                  <a:pt x="1888904" y="714276"/>
                </a:cubicBezTo>
                <a:cubicBezTo>
                  <a:pt x="1707161" y="546332"/>
                  <a:pt x="1540235" y="353890"/>
                  <a:pt x="1201828" y="321012"/>
                </a:cubicBezTo>
                <a:cubicBezTo>
                  <a:pt x="1195700" y="280652"/>
                  <a:pt x="1228821" y="219811"/>
                  <a:pt x="1216324" y="186536"/>
                </a:cubicBezTo>
                <a:close/>
              </a:path>
              <a:path w="2267499" h="1905137" stroke="0" extrusionOk="0">
                <a:moveTo>
                  <a:pt x="1216324" y="186536"/>
                </a:moveTo>
                <a:cubicBezTo>
                  <a:pt x="1596109" y="245196"/>
                  <a:pt x="1894224" y="418631"/>
                  <a:pt x="2050950" y="751905"/>
                </a:cubicBezTo>
                <a:cubicBezTo>
                  <a:pt x="2100642" y="743432"/>
                  <a:pt x="2173380" y="798656"/>
                  <a:pt x="2216879" y="790435"/>
                </a:cubicBezTo>
                <a:cubicBezTo>
                  <a:pt x="2173783" y="878439"/>
                  <a:pt x="2069089" y="1010001"/>
                  <a:pt x="1980865" y="1149278"/>
                </a:cubicBezTo>
                <a:cubicBezTo>
                  <a:pt x="1855435" y="990858"/>
                  <a:pt x="1892896" y="881351"/>
                  <a:pt x="1727478" y="676791"/>
                </a:cubicBezTo>
                <a:cubicBezTo>
                  <a:pt x="1772797" y="672810"/>
                  <a:pt x="1853203" y="708912"/>
                  <a:pt x="1888904" y="714276"/>
                </a:cubicBezTo>
                <a:cubicBezTo>
                  <a:pt x="1805766" y="497675"/>
                  <a:pt x="1471626" y="324436"/>
                  <a:pt x="1201828" y="321012"/>
                </a:cubicBezTo>
                <a:cubicBezTo>
                  <a:pt x="1196211" y="280335"/>
                  <a:pt x="1226020" y="216935"/>
                  <a:pt x="1216324" y="186536"/>
                </a:cubicBezTo>
                <a:close/>
              </a:path>
            </a:pathLst>
          </a:custGeom>
          <a:solidFill>
            <a:srgbClr val="EC1C2C"/>
          </a:solidFill>
          <a:ln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circularArrow">
                    <a:avLst>
                      <a:gd name="adj1" fmla="val 7095"/>
                      <a:gd name="adj2" fmla="val 1662536"/>
                      <a:gd name="adj3" fmla="val 20721846"/>
                      <a:gd name="adj4" fmla="val 16569147"/>
                      <a:gd name="adj5" fmla="val 1318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CB2B548F-E554-F848-915F-6E1CA9089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709" y="2429934"/>
            <a:ext cx="1087127" cy="496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child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01E90387-1A85-BC1B-1B32-E3D645F94023}"/>
              </a:ext>
            </a:extLst>
          </p:cNvPr>
          <p:cNvSpPr txBox="1">
            <a:spLocks/>
          </p:cNvSpPr>
          <p:nvPr/>
        </p:nvSpPr>
        <p:spPr>
          <a:xfrm>
            <a:off x="1222471" y="4255615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poverty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72DD09A-4A54-A969-3B24-2E2782CA1F11}"/>
              </a:ext>
            </a:extLst>
          </p:cNvPr>
          <p:cNvSpPr txBox="1">
            <a:spLocks/>
          </p:cNvSpPr>
          <p:nvPr/>
        </p:nvSpPr>
        <p:spPr>
          <a:xfrm>
            <a:off x="5719315" y="2619570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poor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C66CAFBB-C56B-DB2D-9838-B0E762CA1A36}"/>
              </a:ext>
            </a:extLst>
          </p:cNvPr>
          <p:cNvSpPr txBox="1">
            <a:spLocks/>
          </p:cNvSpPr>
          <p:nvPr/>
        </p:nvSpPr>
        <p:spPr>
          <a:xfrm>
            <a:off x="10766690" y="3530280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school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146E811A-44C6-91FC-C1B3-5EEB4BF8C5A5}"/>
              </a:ext>
            </a:extLst>
          </p:cNvPr>
          <p:cNvSpPr txBox="1">
            <a:spLocks/>
          </p:cNvSpPr>
          <p:nvPr/>
        </p:nvSpPr>
        <p:spPr>
          <a:xfrm>
            <a:off x="9952222" y="3851328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work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63597442-22C9-D94F-87F6-224A61080FA8}"/>
              </a:ext>
            </a:extLst>
          </p:cNvPr>
          <p:cNvSpPr txBox="1">
            <a:spLocks/>
          </p:cNvSpPr>
          <p:nvPr/>
        </p:nvSpPr>
        <p:spPr>
          <a:xfrm>
            <a:off x="10425965" y="4200436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food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0B8B3C7A-9A92-0F71-053A-9615CF74AB25}"/>
              </a:ext>
            </a:extLst>
          </p:cNvPr>
          <p:cNvSpPr txBox="1">
            <a:spLocks/>
          </p:cNvSpPr>
          <p:nvPr/>
        </p:nvSpPr>
        <p:spPr>
          <a:xfrm>
            <a:off x="6027185" y="5904174"/>
            <a:ext cx="1087127" cy="49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schemeClr val="accent1"/>
                </a:solidFill>
                <a:latin typeface="Houschka Rounded Bold" panose="020F0503000000020003" pitchFamily="34" charset="77"/>
              </a:rPr>
              <a:t>jobs</a:t>
            </a:r>
            <a:endParaRPr lang="en-GB" sz="1500" dirty="0">
              <a:latin typeface="Houschka Rounded Bold" panose="020F0503000000020003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D64A66-C77E-578A-C263-D09F401336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665" r="15749"/>
          <a:stretch/>
        </p:blipFill>
        <p:spPr>
          <a:xfrm>
            <a:off x="4835510" y="1284873"/>
            <a:ext cx="1087128" cy="1084534"/>
          </a:xfrm>
          <a:custGeom>
            <a:avLst/>
            <a:gdLst>
              <a:gd name="connsiteX0" fmla="*/ 0 w 1087128"/>
              <a:gd name="connsiteY0" fmla="*/ 542267 h 1084534"/>
              <a:gd name="connsiteX1" fmla="*/ 543564 w 1087128"/>
              <a:gd name="connsiteY1" fmla="*/ 0 h 1084534"/>
              <a:gd name="connsiteX2" fmla="*/ 1087128 w 1087128"/>
              <a:gd name="connsiteY2" fmla="*/ 542267 h 1084534"/>
              <a:gd name="connsiteX3" fmla="*/ 543564 w 1087128"/>
              <a:gd name="connsiteY3" fmla="*/ 1084534 h 1084534"/>
              <a:gd name="connsiteX4" fmla="*/ 0 w 1087128"/>
              <a:gd name="connsiteY4" fmla="*/ 542267 h 108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128" h="1084534" fill="none" extrusionOk="0">
                <a:moveTo>
                  <a:pt x="0" y="542267"/>
                </a:moveTo>
                <a:cubicBezTo>
                  <a:pt x="58537" y="249725"/>
                  <a:pt x="281959" y="-79431"/>
                  <a:pt x="543564" y="0"/>
                </a:cubicBezTo>
                <a:cubicBezTo>
                  <a:pt x="807091" y="-5616"/>
                  <a:pt x="1023230" y="302941"/>
                  <a:pt x="1087128" y="542267"/>
                </a:cubicBezTo>
                <a:cubicBezTo>
                  <a:pt x="1083452" y="806698"/>
                  <a:pt x="803730" y="1140173"/>
                  <a:pt x="543564" y="1084534"/>
                </a:cubicBezTo>
                <a:cubicBezTo>
                  <a:pt x="271475" y="1100273"/>
                  <a:pt x="31528" y="849334"/>
                  <a:pt x="0" y="542267"/>
                </a:cubicBezTo>
                <a:close/>
              </a:path>
              <a:path w="1087128" h="1084534" stroke="0" extrusionOk="0">
                <a:moveTo>
                  <a:pt x="0" y="542267"/>
                </a:moveTo>
                <a:cubicBezTo>
                  <a:pt x="-71884" y="198441"/>
                  <a:pt x="190171" y="19964"/>
                  <a:pt x="543564" y="0"/>
                </a:cubicBezTo>
                <a:cubicBezTo>
                  <a:pt x="900385" y="11920"/>
                  <a:pt x="1055384" y="243790"/>
                  <a:pt x="1087128" y="542267"/>
                </a:cubicBezTo>
                <a:cubicBezTo>
                  <a:pt x="1080955" y="847781"/>
                  <a:pt x="837967" y="1116584"/>
                  <a:pt x="543564" y="1084534"/>
                </a:cubicBezTo>
                <a:cubicBezTo>
                  <a:pt x="166626" y="1042550"/>
                  <a:pt x="14613" y="848735"/>
                  <a:pt x="0" y="542267"/>
                </a:cubicBezTo>
                <a:close/>
              </a:path>
            </a:pathLst>
          </a:custGeom>
          <a:ln w="38100"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837911-7B6B-B315-1915-796DBD729B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955" t="10831" r="25199" b="6626"/>
          <a:stretch/>
        </p:blipFill>
        <p:spPr>
          <a:xfrm>
            <a:off x="2375747" y="1965668"/>
            <a:ext cx="1069805" cy="1072693"/>
          </a:xfrm>
          <a:custGeom>
            <a:avLst/>
            <a:gdLst>
              <a:gd name="connsiteX0" fmla="*/ 0 w 1069805"/>
              <a:gd name="connsiteY0" fmla="*/ 536347 h 1072693"/>
              <a:gd name="connsiteX1" fmla="*/ 534903 w 1069805"/>
              <a:gd name="connsiteY1" fmla="*/ 0 h 1072693"/>
              <a:gd name="connsiteX2" fmla="*/ 1069806 w 1069805"/>
              <a:gd name="connsiteY2" fmla="*/ 536347 h 1072693"/>
              <a:gd name="connsiteX3" fmla="*/ 534903 w 1069805"/>
              <a:gd name="connsiteY3" fmla="*/ 1072694 h 1072693"/>
              <a:gd name="connsiteX4" fmla="*/ 0 w 1069805"/>
              <a:gd name="connsiteY4" fmla="*/ 536347 h 10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805" h="1072693" fill="none" extrusionOk="0">
                <a:moveTo>
                  <a:pt x="0" y="536347"/>
                </a:moveTo>
                <a:cubicBezTo>
                  <a:pt x="81341" y="249781"/>
                  <a:pt x="277077" y="-77366"/>
                  <a:pt x="534903" y="0"/>
                </a:cubicBezTo>
                <a:cubicBezTo>
                  <a:pt x="816553" y="-2108"/>
                  <a:pt x="1057596" y="251627"/>
                  <a:pt x="1069806" y="536347"/>
                </a:cubicBezTo>
                <a:cubicBezTo>
                  <a:pt x="1067151" y="807241"/>
                  <a:pt x="814470" y="1094723"/>
                  <a:pt x="534903" y="1072694"/>
                </a:cubicBezTo>
                <a:cubicBezTo>
                  <a:pt x="250837" y="1079050"/>
                  <a:pt x="44518" y="843267"/>
                  <a:pt x="0" y="536347"/>
                </a:cubicBezTo>
                <a:close/>
              </a:path>
              <a:path w="1069805" h="1072693" stroke="0" extrusionOk="0">
                <a:moveTo>
                  <a:pt x="0" y="536347"/>
                </a:moveTo>
                <a:cubicBezTo>
                  <a:pt x="-67083" y="198752"/>
                  <a:pt x="197394" y="15797"/>
                  <a:pt x="534903" y="0"/>
                </a:cubicBezTo>
                <a:cubicBezTo>
                  <a:pt x="913115" y="17430"/>
                  <a:pt x="1048417" y="240811"/>
                  <a:pt x="1069806" y="536347"/>
                </a:cubicBezTo>
                <a:cubicBezTo>
                  <a:pt x="1055030" y="846992"/>
                  <a:pt x="820951" y="1124492"/>
                  <a:pt x="534903" y="1072694"/>
                </a:cubicBezTo>
                <a:cubicBezTo>
                  <a:pt x="187236" y="1044108"/>
                  <a:pt x="17218" y="840790"/>
                  <a:pt x="0" y="536347"/>
                </a:cubicBezTo>
                <a:close/>
              </a:path>
            </a:pathLst>
          </a:custGeom>
          <a:ln w="38100"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238B95-2486-C35F-1652-2EA11E9DD65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142"/>
          <a:stretch/>
        </p:blipFill>
        <p:spPr>
          <a:xfrm>
            <a:off x="6570749" y="3013144"/>
            <a:ext cx="1184945" cy="1187183"/>
          </a:xfrm>
          <a:custGeom>
            <a:avLst/>
            <a:gdLst>
              <a:gd name="connsiteX0" fmla="*/ 0 w 1184945"/>
              <a:gd name="connsiteY0" fmla="*/ 593592 h 1187183"/>
              <a:gd name="connsiteX1" fmla="*/ 592473 w 1184945"/>
              <a:gd name="connsiteY1" fmla="*/ 0 h 1187183"/>
              <a:gd name="connsiteX2" fmla="*/ 1184946 w 1184945"/>
              <a:gd name="connsiteY2" fmla="*/ 593592 h 1187183"/>
              <a:gd name="connsiteX3" fmla="*/ 592473 w 1184945"/>
              <a:gd name="connsiteY3" fmla="*/ 1187184 h 1187183"/>
              <a:gd name="connsiteX4" fmla="*/ 0 w 1184945"/>
              <a:gd name="connsiteY4" fmla="*/ 593592 h 118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945" h="1187183" fill="none" extrusionOk="0">
                <a:moveTo>
                  <a:pt x="0" y="593592"/>
                </a:moveTo>
                <a:cubicBezTo>
                  <a:pt x="60481" y="272935"/>
                  <a:pt x="301643" y="-74878"/>
                  <a:pt x="592473" y="0"/>
                </a:cubicBezTo>
                <a:cubicBezTo>
                  <a:pt x="825073" y="-14489"/>
                  <a:pt x="1175024" y="275101"/>
                  <a:pt x="1184946" y="593592"/>
                </a:cubicBezTo>
                <a:cubicBezTo>
                  <a:pt x="1176580" y="841644"/>
                  <a:pt x="868600" y="1258181"/>
                  <a:pt x="592473" y="1187184"/>
                </a:cubicBezTo>
                <a:cubicBezTo>
                  <a:pt x="299385" y="1206289"/>
                  <a:pt x="46539" y="932614"/>
                  <a:pt x="0" y="593592"/>
                </a:cubicBezTo>
                <a:close/>
              </a:path>
              <a:path w="1184945" h="1187183" stroke="0" extrusionOk="0">
                <a:moveTo>
                  <a:pt x="0" y="593592"/>
                </a:moveTo>
                <a:cubicBezTo>
                  <a:pt x="-7046" y="261414"/>
                  <a:pt x="255476" y="3672"/>
                  <a:pt x="592473" y="0"/>
                </a:cubicBezTo>
                <a:cubicBezTo>
                  <a:pt x="1013632" y="19778"/>
                  <a:pt x="1169226" y="266260"/>
                  <a:pt x="1184946" y="593592"/>
                </a:cubicBezTo>
                <a:cubicBezTo>
                  <a:pt x="1122013" y="982881"/>
                  <a:pt x="914195" y="1217542"/>
                  <a:pt x="592473" y="1187184"/>
                </a:cubicBezTo>
                <a:cubicBezTo>
                  <a:pt x="231362" y="1168638"/>
                  <a:pt x="51953" y="946248"/>
                  <a:pt x="0" y="593592"/>
                </a:cubicBezTo>
                <a:close/>
              </a:path>
            </a:pathLst>
          </a:custGeom>
          <a:ln w="38100"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D79024-2C25-D43F-55D7-EFFAE72642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3356"/>
          <a:stretch/>
        </p:blipFill>
        <p:spPr>
          <a:xfrm>
            <a:off x="4680282" y="4752150"/>
            <a:ext cx="1148275" cy="1145514"/>
          </a:xfrm>
          <a:custGeom>
            <a:avLst/>
            <a:gdLst>
              <a:gd name="connsiteX0" fmla="*/ 0 w 1148275"/>
              <a:gd name="connsiteY0" fmla="*/ 572757 h 1145514"/>
              <a:gd name="connsiteX1" fmla="*/ 574138 w 1148275"/>
              <a:gd name="connsiteY1" fmla="*/ 0 h 1145514"/>
              <a:gd name="connsiteX2" fmla="*/ 1148276 w 1148275"/>
              <a:gd name="connsiteY2" fmla="*/ 572757 h 1145514"/>
              <a:gd name="connsiteX3" fmla="*/ 574138 w 1148275"/>
              <a:gd name="connsiteY3" fmla="*/ 1145514 h 1145514"/>
              <a:gd name="connsiteX4" fmla="*/ 0 w 1148275"/>
              <a:gd name="connsiteY4" fmla="*/ 572757 h 114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275" h="1145514" fill="none" extrusionOk="0">
                <a:moveTo>
                  <a:pt x="0" y="572757"/>
                </a:moveTo>
                <a:cubicBezTo>
                  <a:pt x="61375" y="263713"/>
                  <a:pt x="296710" y="-81620"/>
                  <a:pt x="574138" y="0"/>
                </a:cubicBezTo>
                <a:cubicBezTo>
                  <a:pt x="824654" y="-10195"/>
                  <a:pt x="1133404" y="270434"/>
                  <a:pt x="1148276" y="572757"/>
                </a:cubicBezTo>
                <a:cubicBezTo>
                  <a:pt x="1145251" y="860239"/>
                  <a:pt x="852404" y="1199466"/>
                  <a:pt x="574138" y="1145514"/>
                </a:cubicBezTo>
                <a:cubicBezTo>
                  <a:pt x="323864" y="1182919"/>
                  <a:pt x="38162" y="898258"/>
                  <a:pt x="0" y="572757"/>
                </a:cubicBezTo>
                <a:close/>
              </a:path>
              <a:path w="1148275" h="1145514" stroke="0" extrusionOk="0">
                <a:moveTo>
                  <a:pt x="0" y="572757"/>
                </a:moveTo>
                <a:cubicBezTo>
                  <a:pt x="-21658" y="243073"/>
                  <a:pt x="222690" y="12896"/>
                  <a:pt x="574138" y="0"/>
                </a:cubicBezTo>
                <a:cubicBezTo>
                  <a:pt x="950461" y="12470"/>
                  <a:pt x="1132380" y="256937"/>
                  <a:pt x="1148276" y="572757"/>
                </a:cubicBezTo>
                <a:cubicBezTo>
                  <a:pt x="1126114" y="910724"/>
                  <a:pt x="877420" y="1221827"/>
                  <a:pt x="574138" y="1145514"/>
                </a:cubicBezTo>
                <a:cubicBezTo>
                  <a:pt x="225716" y="1128370"/>
                  <a:pt x="49806" y="912880"/>
                  <a:pt x="0" y="572757"/>
                </a:cubicBezTo>
                <a:close/>
              </a:path>
            </a:pathLst>
          </a:custGeom>
          <a:ln w="38100"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D38583-2703-D0F6-FB65-CB8943EBC32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1640"/>
          <a:stretch/>
        </p:blipFill>
        <p:spPr>
          <a:xfrm>
            <a:off x="2214272" y="4099595"/>
            <a:ext cx="1153912" cy="1120375"/>
          </a:xfrm>
          <a:custGeom>
            <a:avLst/>
            <a:gdLst>
              <a:gd name="connsiteX0" fmla="*/ 0 w 1153912"/>
              <a:gd name="connsiteY0" fmla="*/ 560188 h 1120375"/>
              <a:gd name="connsiteX1" fmla="*/ 576956 w 1153912"/>
              <a:gd name="connsiteY1" fmla="*/ 0 h 1120375"/>
              <a:gd name="connsiteX2" fmla="*/ 1153912 w 1153912"/>
              <a:gd name="connsiteY2" fmla="*/ 560188 h 1120375"/>
              <a:gd name="connsiteX3" fmla="*/ 576956 w 1153912"/>
              <a:gd name="connsiteY3" fmla="*/ 1120376 h 1120375"/>
              <a:gd name="connsiteX4" fmla="*/ 0 w 1153912"/>
              <a:gd name="connsiteY4" fmla="*/ 560188 h 112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912" h="1120375" fill="none" extrusionOk="0">
                <a:moveTo>
                  <a:pt x="0" y="560188"/>
                </a:moveTo>
                <a:cubicBezTo>
                  <a:pt x="45950" y="256256"/>
                  <a:pt x="278392" y="-41324"/>
                  <a:pt x="576956" y="0"/>
                </a:cubicBezTo>
                <a:cubicBezTo>
                  <a:pt x="860895" y="-5315"/>
                  <a:pt x="1143631" y="260484"/>
                  <a:pt x="1153912" y="560188"/>
                </a:cubicBezTo>
                <a:cubicBezTo>
                  <a:pt x="1146184" y="795874"/>
                  <a:pt x="881336" y="1140198"/>
                  <a:pt x="576956" y="1120376"/>
                </a:cubicBezTo>
                <a:cubicBezTo>
                  <a:pt x="280548" y="1132825"/>
                  <a:pt x="33968" y="877738"/>
                  <a:pt x="0" y="560188"/>
                </a:cubicBezTo>
                <a:close/>
              </a:path>
              <a:path w="1153912" h="1120375" stroke="0" extrusionOk="0">
                <a:moveTo>
                  <a:pt x="0" y="560188"/>
                </a:moveTo>
                <a:cubicBezTo>
                  <a:pt x="-8456" y="245589"/>
                  <a:pt x="229300" y="10889"/>
                  <a:pt x="576956" y="0"/>
                </a:cubicBezTo>
                <a:cubicBezTo>
                  <a:pt x="937334" y="8786"/>
                  <a:pt x="1136347" y="251364"/>
                  <a:pt x="1153912" y="560188"/>
                </a:cubicBezTo>
                <a:cubicBezTo>
                  <a:pt x="1097584" y="924579"/>
                  <a:pt x="882235" y="1194246"/>
                  <a:pt x="576956" y="1120376"/>
                </a:cubicBezTo>
                <a:cubicBezTo>
                  <a:pt x="226684" y="1103072"/>
                  <a:pt x="37380" y="887431"/>
                  <a:pt x="0" y="560188"/>
                </a:cubicBezTo>
                <a:close/>
              </a:path>
            </a:pathLst>
          </a:custGeom>
          <a:ln w="38100">
            <a:solidFill>
              <a:srgbClr val="EC1C2C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8310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52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342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Houschka Rounded Bold</vt:lpstr>
      <vt:lpstr>Office Theme</vt:lpstr>
      <vt:lpstr>What are the effects of poverty? </vt:lpstr>
      <vt:lpstr>Circle the right answer </vt:lpstr>
      <vt:lpstr>Circle the right answer </vt:lpstr>
      <vt:lpstr>Circle the right answer </vt:lpstr>
      <vt:lpstr>Circle the right answer </vt:lpstr>
      <vt:lpstr>Fill in the blanks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effects of poverty? </dc:title>
  <dc:creator>FREEMAN, ANOUSHKA (UG)</dc:creator>
  <cp:lastModifiedBy>Anoushka Freeman</cp:lastModifiedBy>
  <cp:revision>9</cp:revision>
  <dcterms:created xsi:type="dcterms:W3CDTF">2022-02-18T09:44:21Z</dcterms:created>
  <dcterms:modified xsi:type="dcterms:W3CDTF">2023-04-04T10:52:26Z</dcterms:modified>
</cp:coreProperties>
</file>